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</p:sldIdLst>
  <p:sldSz cy="5143500" cx="9144000"/>
  <p:notesSz cx="6858000" cy="9144000"/>
  <p:embeddedFontLst>
    <p:embeddedFont>
      <p:font typeface="Roboto"/>
      <p:regular r:id="rId37"/>
      <p:bold r:id="rId38"/>
      <p:italic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-boldItalic.fntdata"/><Relationship Id="rId20" Type="http://schemas.openxmlformats.org/officeDocument/2006/relationships/slide" Target="slides/slide15.xml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slide" Target="slides/slide17.xml"/><Relationship Id="rId44" Type="http://schemas.openxmlformats.org/officeDocument/2006/relationships/font" Target="fonts/Merriweather-boldItalic.fntdata"/><Relationship Id="rId21" Type="http://schemas.openxmlformats.org/officeDocument/2006/relationships/slide" Target="slides/slide16.xml"/><Relationship Id="rId43" Type="http://schemas.openxmlformats.org/officeDocument/2006/relationships/font" Target="fonts/Merriweather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Roboto-regular.fntdata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-italic.fntdata"/><Relationship Id="rId16" Type="http://schemas.openxmlformats.org/officeDocument/2006/relationships/slide" Target="slides/slide11.xml"/><Relationship Id="rId38" Type="http://schemas.openxmlformats.org/officeDocument/2006/relationships/font" Target="fonts/Roboto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ecc8250a2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ecc8250a2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fac02a9d2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fac02a9d2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fac02a9d2_0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fac02a9d2_0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fac02a9d2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fac02a9d2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ecc8250a2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ecc8250a2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ecc8250a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ecc8250a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ecc8250a2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ecc8250a2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ecc8250a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ecc8250a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ecc8250a2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ecc8250a2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ecc8250a2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ecc8250a2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3fac02a9d2_0_6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3fac02a9d2_0_6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ecc8250a2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ecc8250a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ecc8250a2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ecc8250a2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ecc8250a2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ecc8250a2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ecc8250a2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ecc8250a2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ecc8250a2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ecc8250a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ecc8250a2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3ecc8250a2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ecc8250a2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ecc8250a2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ecc8250a2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ecc8250a2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fac02a9d2_0_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fac02a9d2_0_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ecc8250a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ecc8250a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3ecc8250a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3ecc8250a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ecc8250a2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ecc8250a2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ecc8250a2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ecc8250a2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fac02a9d2_0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fac02a9d2_0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ecc8250a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ecc8250a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fac02a9d2_0_6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fac02a9d2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ecc8250a2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ecc8250a2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fac02a9d2_0_6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fac02a9d2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fac02a9d2_0_7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fac02a9d2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www.alvarodias.com.br/" TargetMode="External"/><Relationship Id="rId4" Type="http://schemas.openxmlformats.org/officeDocument/2006/relationships/hyperlink" Target="https://www.portalcirogomes.com.br/" TargetMode="External"/><Relationship Id="rId5" Type="http://schemas.openxmlformats.org/officeDocument/2006/relationships/hyperlink" Target="https://www.bolsonaro.com.br/" TargetMode="External"/><Relationship Id="rId6" Type="http://schemas.openxmlformats.org/officeDocument/2006/relationships/hyperlink" Target="http://asesweb.governoeletronico.gov.br/ases/" TargetMode="External"/><Relationship Id="rId7" Type="http://schemas.openxmlformats.org/officeDocument/2006/relationships/hyperlink" Target="http://asesweb.governoeletronico.gov.br/ases/" TargetMode="External"/><Relationship Id="rId8" Type="http://schemas.openxmlformats.org/officeDocument/2006/relationships/hyperlink" Target="http://www.acessibilidade.gov.pt/webax/examinator.php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www.w3.org/WAI/standards-guidelines/wcag/" TargetMode="External"/><Relationship Id="rId4" Type="http://schemas.openxmlformats.org/officeDocument/2006/relationships/hyperlink" Target="https://www.w3.org/Translations/WCAG20-pt-br/" TargetMode="External"/><Relationship Id="rId5" Type="http://schemas.openxmlformats.org/officeDocument/2006/relationships/hyperlink" Target="http://www.w3c.br/pub/Materiais/PublicacoesW3C/cartilha-w3cbr-acessibilidade-web-fasciculo-I.html" TargetMode="External"/><Relationship Id="rId6" Type="http://schemas.openxmlformats.org/officeDocument/2006/relationships/hyperlink" Target="http://www.governoeletronico.gov.br/eixosdeatuacao/governo/acessibilidade/material-de-apoio" TargetMode="External"/><Relationship Id="rId7" Type="http://schemas.openxmlformats.org/officeDocument/2006/relationships/hyperlink" Target="http://emag.governoeletronico.gov.br/" TargetMode="External"/><Relationship Id="rId8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intervox.nce.ufrj.br/dosvox/download.htm#completo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/>
          <p:nvPr>
            <p:ph type="ctrTitle"/>
          </p:nvPr>
        </p:nvSpPr>
        <p:spPr>
          <a:xfrm>
            <a:off x="3867725" y="141450"/>
            <a:ext cx="52377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Oficina </a:t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Acessibilidade na Web</a:t>
            </a:r>
            <a:endParaRPr/>
          </a:p>
        </p:txBody>
      </p:sp>
      <p:sp>
        <p:nvSpPr>
          <p:cNvPr id="65" name="Google Shape;65;p13"/>
          <p:cNvSpPr txBox="1"/>
          <p:nvPr>
            <p:ph idx="1" type="subTitle"/>
          </p:nvPr>
        </p:nvSpPr>
        <p:spPr>
          <a:xfrm>
            <a:off x="3954725" y="1624275"/>
            <a:ext cx="5096400" cy="35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1"/>
                </a:solidFill>
              </a:rPr>
              <a:t>Kaique Spagnol Tofoli</a:t>
            </a:r>
            <a:endParaRPr b="1" sz="1800">
              <a:solidFill>
                <a:schemeClr val="accen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accen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accent1"/>
                </a:solidFill>
              </a:rPr>
              <a:t>Profa. Lauriana Paludo</a:t>
            </a:r>
            <a:endParaRPr b="1" sz="1800">
              <a:solidFill>
                <a:schemeClr val="accent1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IFPR campus Palmas</a:t>
            </a:r>
            <a:endParaRPr>
              <a:solidFill>
                <a:srgbClr val="FFFFFF"/>
              </a:solidFill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Bacharelado em Sistemas de Informação</a:t>
            </a:r>
            <a:endParaRPr>
              <a:solidFill>
                <a:srgbClr val="FFFFFF"/>
              </a:solidFill>
            </a:endParaRPr>
          </a:p>
          <a:p>
            <a:pPr indent="0" lvl="0" mar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</a:rPr>
              <a:t>GESis - Grupo de Estudos em Sistemas de Informação</a:t>
            </a:r>
            <a:endParaRPr>
              <a:solidFill>
                <a:srgbClr val="FFFFFF"/>
              </a:solidFill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" name="Google Shape;66;p13"/>
          <p:cNvPicPr preferRelativeResize="0"/>
          <p:nvPr/>
        </p:nvPicPr>
        <p:blipFill rotWithShape="1">
          <a:blip r:embed="rId3">
            <a:alphaModFix/>
          </a:blip>
          <a:srcRect b="20581" l="27674" r="28687" t="19202"/>
          <a:stretch/>
        </p:blipFill>
        <p:spPr>
          <a:xfrm>
            <a:off x="0" y="141450"/>
            <a:ext cx="3867727" cy="31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 </a:t>
            </a:r>
            <a:r>
              <a:rPr lang="pt-BR">
                <a:solidFill>
                  <a:srgbClr val="FFFFFF"/>
                </a:solidFill>
              </a:rPr>
              <a:t>Web Content Accessibiliti Guidelines (</a:t>
            </a:r>
            <a:r>
              <a:rPr lang="pt-BR"/>
              <a:t>WCAG</a:t>
            </a:r>
            <a:r>
              <a:rPr lang="pt-BR">
                <a:solidFill>
                  <a:srgbClr val="FFFFFF"/>
                </a:solidFill>
              </a:rPr>
              <a:t>)</a:t>
            </a:r>
            <a:endParaRPr>
              <a:solidFill>
                <a:srgbClr val="FFFFFF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2"/>
          <p:cNvSpPr txBox="1"/>
          <p:nvPr>
            <p:ph idx="4294967295" type="body"/>
          </p:nvPr>
        </p:nvSpPr>
        <p:spPr>
          <a:xfrm>
            <a:off x="417750" y="1497975"/>
            <a:ext cx="83316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</a:t>
            </a:r>
            <a:r>
              <a:rPr lang="pt-BR" sz="1800"/>
              <a:t>onjunto de definições e padrões do W3C que tem o objetivo de implementar acessibilidade em sites convencionais como para versões móveis.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Por exemplo: legendas em vídeos, alternativas em texto para imagens, funções para contraste de cores ou opções para outros gadgets de entrada de dados, além dos teclados. 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Diretrizes </a:t>
            </a:r>
            <a:r>
              <a:rPr lang="pt-BR"/>
              <a:t>de Acessibilidade do WCAG 2.0</a:t>
            </a:r>
            <a:endParaRPr/>
          </a:p>
        </p:txBody>
      </p:sp>
      <p:sp>
        <p:nvSpPr>
          <p:cNvPr id="128" name="Google Shape;128;p23"/>
          <p:cNvSpPr txBox="1"/>
          <p:nvPr>
            <p:ph idx="4294967295" type="body"/>
          </p:nvPr>
        </p:nvSpPr>
        <p:spPr>
          <a:xfrm>
            <a:off x="417750" y="1353550"/>
            <a:ext cx="85206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 sz="1800"/>
              <a:t>Perceptível</a:t>
            </a:r>
            <a:r>
              <a:rPr lang="pt-BR" sz="1800"/>
              <a:t>: fornecer alternativas em texto para todo conteúdo não textual, para multimídia, apresentar conteúdo de diferentes formas,facilitar a audição e a visão de conteúdos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 sz="1800"/>
              <a:t>Operável</a:t>
            </a:r>
            <a:r>
              <a:rPr lang="pt-BR" sz="1800"/>
              <a:t>: fornecer funcionalidades disponíveis a partir do teclado, tempo suficiente para ler e utilizar o conteúdo e ajuda para navegar e localizar os conteúdos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 sz="1800"/>
              <a:t>Compreensível</a:t>
            </a:r>
            <a:r>
              <a:rPr lang="pt-BR" sz="1800"/>
              <a:t>: legível, previsível, auxiliar a evitar e corrigir erros 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pt-BR" sz="1800"/>
              <a:t>Robusto</a:t>
            </a:r>
            <a:r>
              <a:rPr lang="pt-BR" sz="1800"/>
              <a:t>: maxibilizar a compatibilidade com tecnologias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Iniciativas de Acessibilidade do W3C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4294967295" type="body"/>
          </p:nvPr>
        </p:nvSpPr>
        <p:spPr>
          <a:xfrm>
            <a:off x="417750" y="1353550"/>
            <a:ext cx="8520600" cy="36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Coordena ações locais como o </a:t>
            </a:r>
            <a:r>
              <a:rPr b="1" lang="pt-BR" sz="1800"/>
              <a:t>Premio Nacional de Acessibilidade na Web – Todos na Web</a:t>
            </a:r>
            <a:r>
              <a:rPr lang="pt-BR" sz="1800"/>
              <a:t>, que reconhece trabalhos, iniciativas e pessoas que promovem a eliminação de barreiras e facilitam o acesso a sites, possibilitando uma experiência rica de navegação na internet para todas as pessoas. 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O W3C Brasil conta com o Grupo de Trabalho de Acessibilidade na Web, o </a:t>
            </a:r>
            <a:r>
              <a:rPr b="1" lang="pt-BR" sz="1800"/>
              <a:t>GT Acessibilidade na Web</a:t>
            </a:r>
            <a:r>
              <a:rPr lang="pt-BR" sz="1800"/>
              <a:t> que foi criado em março de 2012 e produziu uma </a:t>
            </a:r>
            <a:r>
              <a:rPr b="1" lang="pt-BR" sz="1800"/>
              <a:t>Cartilha de Acessibilidade na Web </a:t>
            </a:r>
            <a:r>
              <a:rPr lang="pt-BR" sz="1800"/>
              <a:t>para orientar gestores, desenvolvedores, auditores, procuradores, promotores e cidadãos sobre a importância de se preocupar com e investir em acessibilidade na web.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 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Assistivas</a:t>
            </a:r>
            <a:endParaRPr/>
          </a:p>
        </p:txBody>
      </p:sp>
      <p:sp>
        <p:nvSpPr>
          <p:cNvPr id="140" name="Google Shape;140;p25"/>
          <p:cNvSpPr txBox="1"/>
          <p:nvPr>
            <p:ph idx="4294967295" type="body"/>
          </p:nvPr>
        </p:nvSpPr>
        <p:spPr>
          <a:xfrm>
            <a:off x="417750" y="1497975"/>
            <a:ext cx="83316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São recursos que contribuem para que pessoas com deficiência possam ter uma vida mais independente e autônoma.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Exemplos: bengalas, brinquedos adaptados, equipamentos de comunicação alternativa, chaves e acionadores especiais, dispositivos para sentar e posicionar, adaptações para mobilidade manual elétrica, aparelhos auditivos e visuais, ferramentas para uso do computador e seus softwares.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Assistivas</a:t>
            </a:r>
            <a:endParaRPr/>
          </a:p>
        </p:txBody>
      </p:sp>
      <p:sp>
        <p:nvSpPr>
          <p:cNvPr id="146" name="Google Shape;146;p26"/>
          <p:cNvSpPr txBox="1"/>
          <p:nvPr>
            <p:ph idx="4294967295" type="body"/>
          </p:nvPr>
        </p:nvSpPr>
        <p:spPr>
          <a:xfrm>
            <a:off x="417750" y="1497975"/>
            <a:ext cx="35487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Linha Braille</a:t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Equipamento eletrônico que transforma o conteúdo em informação tátil, exibida dinamicamente em Braille. </a:t>
            </a:r>
            <a:endParaRPr sz="1800"/>
          </a:p>
        </p:txBody>
      </p:sp>
      <p:pic>
        <p:nvPicPr>
          <p:cNvPr id="147" name="Google Shape;147;p26"/>
          <p:cNvPicPr preferRelativeResize="0"/>
          <p:nvPr/>
        </p:nvPicPr>
        <p:blipFill rotWithShape="1">
          <a:blip r:embed="rId3">
            <a:alphaModFix/>
          </a:blip>
          <a:srcRect b="37572" l="50337" r="29453" t="35869"/>
          <a:stretch/>
        </p:blipFill>
        <p:spPr>
          <a:xfrm>
            <a:off x="3837025" y="1497975"/>
            <a:ext cx="5084652" cy="34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Assistivas</a:t>
            </a:r>
            <a:endParaRPr/>
          </a:p>
        </p:txBody>
      </p:sp>
      <p:sp>
        <p:nvSpPr>
          <p:cNvPr id="153" name="Google Shape;153;p27"/>
          <p:cNvSpPr txBox="1"/>
          <p:nvPr>
            <p:ph idx="4294967295" type="body"/>
          </p:nvPr>
        </p:nvSpPr>
        <p:spPr>
          <a:xfrm>
            <a:off x="417750" y="1497975"/>
            <a:ext cx="35487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Ampliadores de tela</a:t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Softwares utilizados por pessoas com baixa visão que ampliam toda ou uma parte da tela para que seu conteúdo seja mais facilmente visualizado.</a:t>
            </a:r>
            <a:endParaRPr sz="1800"/>
          </a:p>
        </p:txBody>
      </p:sp>
      <p:pic>
        <p:nvPicPr>
          <p:cNvPr id="154" name="Google Shape;154;p27"/>
          <p:cNvPicPr preferRelativeResize="0"/>
          <p:nvPr/>
        </p:nvPicPr>
        <p:blipFill rotWithShape="1">
          <a:blip r:embed="rId3">
            <a:alphaModFix/>
          </a:blip>
          <a:srcRect b="25824" l="45083" r="24503" t="33544"/>
          <a:stretch/>
        </p:blipFill>
        <p:spPr>
          <a:xfrm>
            <a:off x="4119475" y="1497976"/>
            <a:ext cx="4718748" cy="354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Assistivas</a:t>
            </a:r>
            <a:endParaRPr/>
          </a:p>
        </p:txBody>
      </p:sp>
      <p:sp>
        <p:nvSpPr>
          <p:cNvPr id="160" name="Google Shape;160;p28"/>
          <p:cNvSpPr txBox="1"/>
          <p:nvPr>
            <p:ph idx="4294967295" type="body"/>
          </p:nvPr>
        </p:nvSpPr>
        <p:spPr>
          <a:xfrm>
            <a:off x="417750" y="1497975"/>
            <a:ext cx="35487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Teclados e mouses adaptados</a:t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Recursos de hardware ou software utilizados por pessoas com deficiência física ou mobilidade reduzida, que proporcionam uma alternativa de utilizar as teclas.</a:t>
            </a:r>
            <a:endParaRPr sz="1800"/>
          </a:p>
        </p:txBody>
      </p:sp>
      <p:pic>
        <p:nvPicPr>
          <p:cNvPr id="161" name="Google Shape;161;p28"/>
          <p:cNvPicPr preferRelativeResize="0"/>
          <p:nvPr/>
        </p:nvPicPr>
        <p:blipFill rotWithShape="1">
          <a:blip r:embed="rId3">
            <a:alphaModFix/>
          </a:blip>
          <a:srcRect b="16010" l="36246" r="16893" t="39515"/>
          <a:stretch/>
        </p:blipFill>
        <p:spPr>
          <a:xfrm>
            <a:off x="3895825" y="1497975"/>
            <a:ext cx="5161899" cy="34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Práticas Web Acessíveis</a:t>
            </a:r>
            <a:endParaRPr/>
          </a:p>
        </p:txBody>
      </p:sp>
      <p:sp>
        <p:nvSpPr>
          <p:cNvPr id="167" name="Google Shape;167;p29"/>
          <p:cNvSpPr txBox="1"/>
          <p:nvPr>
            <p:ph idx="4294967295" type="body"/>
          </p:nvPr>
        </p:nvSpPr>
        <p:spPr>
          <a:xfrm>
            <a:off x="229425" y="1400625"/>
            <a:ext cx="8520600" cy="34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2"/>
                </a:solidFill>
              </a:rPr>
              <a:t>Escreva um código semântico</a:t>
            </a:r>
            <a:endParaRPr b="1" sz="1800">
              <a:solidFill>
                <a:schemeClr val="lt2"/>
              </a:solidFill>
            </a:endParaRPr>
          </a:p>
          <a:p>
            <a:pPr indent="0" lvl="0" marL="0" rtl="0"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2"/>
                </a:solidFill>
              </a:rPr>
              <a:t>Durante o processo de elaboração da arquitetura de informação e wireframes, </a:t>
            </a:r>
            <a:r>
              <a:rPr lang="pt-BR" sz="1800">
                <a:solidFill>
                  <a:schemeClr val="lt2"/>
                </a:solidFill>
              </a:rPr>
              <a:t>identifique os elementos que têm significado em sua página (cabeçalhos, menus, rodapé, conteúdo principal etc.) e dê um significado a cada um deles. </a:t>
            </a:r>
            <a:endParaRPr sz="1800">
              <a:solidFill>
                <a:schemeClr val="lt2"/>
              </a:solidFill>
            </a:endParaRPr>
          </a:p>
          <a:p>
            <a:pPr indent="0" lvl="0" marL="0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2"/>
                </a:solidFill>
              </a:rPr>
              <a:t>Cabeçalhos transformam-se em &lt;H1&gt;-&lt;H6&gt;, menus viram &lt;nav&gt; e &lt;li&gt;, conteúdos vão dentro de elementos &lt;section&gt; e &lt;article&gt;, rodapés viram &lt;footer&gt;, e assim por diante. </a:t>
            </a:r>
            <a:endParaRPr sz="1800">
              <a:solidFill>
                <a:schemeClr val="lt2"/>
              </a:solidFill>
            </a:endParaRPr>
          </a:p>
          <a:p>
            <a:pPr indent="0" lvl="0" marL="0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2"/>
                </a:solidFill>
              </a:rPr>
              <a:t>É muito mais inteligível para a máquina identificar elementos com significado do que uma porção de &lt;div&gt; aninhadas</a:t>
            </a:r>
            <a:endParaRPr sz="1800">
              <a:solidFill>
                <a:schemeClr val="lt2"/>
              </a:solidFill>
            </a:endParaRPr>
          </a:p>
          <a:p>
            <a:pPr indent="0" lvl="0" marL="0" rtl="0">
              <a:spcBef>
                <a:spcPts val="15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Práticas Web Acessíveis</a:t>
            </a:r>
            <a:endParaRPr/>
          </a:p>
        </p:txBody>
      </p:sp>
      <p:sp>
        <p:nvSpPr>
          <p:cNvPr id="173" name="Google Shape;173;p30"/>
          <p:cNvSpPr txBox="1"/>
          <p:nvPr>
            <p:ph idx="4294967295" type="body"/>
          </p:nvPr>
        </p:nvSpPr>
        <p:spPr>
          <a:xfrm>
            <a:off x="229425" y="1400625"/>
            <a:ext cx="40785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Títulos </a:t>
            </a:r>
            <a:r>
              <a:rPr i="1" lang="pt-BR" sz="1600"/>
              <a:t>(leitor de tela usa a tecla "h")</a:t>
            </a:r>
            <a:endParaRPr i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/>
              <a:t>cabeçalhos &lt;h1&gt; até &lt;h6&gt;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b="31478" l="34536" r="17004" t="26229"/>
          <a:stretch/>
        </p:blipFill>
        <p:spPr>
          <a:xfrm>
            <a:off x="229425" y="2571750"/>
            <a:ext cx="4509999" cy="251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30"/>
          <p:cNvPicPr preferRelativeResize="0"/>
          <p:nvPr/>
        </p:nvPicPr>
        <p:blipFill rotWithShape="1">
          <a:blip r:embed="rId4">
            <a:alphaModFix/>
          </a:blip>
          <a:srcRect b="6936" l="43107" r="24488" t="19033"/>
          <a:stretch/>
        </p:blipFill>
        <p:spPr>
          <a:xfrm>
            <a:off x="5661375" y="1341775"/>
            <a:ext cx="3366224" cy="374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Práticas Web Acessíveis</a:t>
            </a:r>
            <a:endParaRPr/>
          </a:p>
        </p:txBody>
      </p:sp>
      <p:sp>
        <p:nvSpPr>
          <p:cNvPr id="181" name="Google Shape;181;p31"/>
          <p:cNvSpPr txBox="1"/>
          <p:nvPr>
            <p:ph idx="4294967295" type="body"/>
          </p:nvPr>
        </p:nvSpPr>
        <p:spPr>
          <a:xfrm>
            <a:off x="229425" y="1400625"/>
            <a:ext cx="4078500" cy="30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Links </a:t>
            </a:r>
            <a:r>
              <a:rPr i="1" lang="pt-BR" sz="1600"/>
              <a:t>(navegar no leitor de tela com tecla "tab" enter para acessar o link)</a:t>
            </a:r>
            <a:endParaRPr i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/>
              <a:t>Colocar o link no título da notícia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/>
              <a:t>Evitar "leia mais"  "clique aqui"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/>
              <a:t>Títulos com links suficientemente descritivos</a:t>
            </a:r>
            <a:endParaRPr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82" name="Google Shape;182;p31"/>
          <p:cNvPicPr preferRelativeResize="0"/>
          <p:nvPr/>
        </p:nvPicPr>
        <p:blipFill rotWithShape="1">
          <a:blip r:embed="rId3">
            <a:alphaModFix/>
          </a:blip>
          <a:srcRect b="17111" l="39707" r="17309" t="31624"/>
          <a:stretch/>
        </p:blipFill>
        <p:spPr>
          <a:xfrm>
            <a:off x="4201900" y="1471250"/>
            <a:ext cx="4872799" cy="350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Sumário</a:t>
            </a:r>
            <a:endParaRPr/>
          </a:p>
        </p:txBody>
      </p:sp>
      <p:sp>
        <p:nvSpPr>
          <p:cNvPr id="72" name="Google Shape;72;p14"/>
          <p:cNvSpPr txBox="1"/>
          <p:nvPr>
            <p:ph idx="4294967295" type="body"/>
          </p:nvPr>
        </p:nvSpPr>
        <p:spPr>
          <a:xfrm>
            <a:off x="311700" y="1471475"/>
            <a:ext cx="8450700" cy="336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Leitores de Tela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Importância e necessidade de se projetar para todos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W3C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WCAG 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Tecnologias assistivas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Práticas Web acessíveis</a:t>
            </a:r>
            <a:endParaRPr sz="2400"/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pt-BR" sz="2400"/>
              <a:t>Validadores automáticos</a:t>
            </a:r>
            <a:endParaRPr sz="2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Práticas Web Acessíveis</a:t>
            </a:r>
            <a:endParaRPr/>
          </a:p>
        </p:txBody>
      </p:sp>
      <p:sp>
        <p:nvSpPr>
          <p:cNvPr id="188" name="Google Shape;188;p32"/>
          <p:cNvSpPr txBox="1"/>
          <p:nvPr>
            <p:ph idx="4294967295" type="body"/>
          </p:nvPr>
        </p:nvSpPr>
        <p:spPr>
          <a:xfrm>
            <a:off x="229425" y="1400625"/>
            <a:ext cx="40785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Sumário para conteúdos longos</a:t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 b="8261" l="36416" r="29957" t="11456"/>
          <a:stretch/>
        </p:blipFill>
        <p:spPr>
          <a:xfrm>
            <a:off x="3789950" y="1400625"/>
            <a:ext cx="4284275" cy="357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Práticas Web Acessíveis</a:t>
            </a:r>
            <a:endParaRPr/>
          </a:p>
        </p:txBody>
      </p:sp>
      <p:sp>
        <p:nvSpPr>
          <p:cNvPr id="195" name="Google Shape;195;p33"/>
          <p:cNvSpPr txBox="1"/>
          <p:nvPr>
            <p:ph idx="4294967295" type="body"/>
          </p:nvPr>
        </p:nvSpPr>
        <p:spPr>
          <a:xfrm>
            <a:off x="229425" y="1400625"/>
            <a:ext cx="4078500" cy="8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Imagens</a:t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pic>
        <p:nvPicPr>
          <p:cNvPr id="196" name="Google Shape;196;p33"/>
          <p:cNvPicPr preferRelativeResize="0"/>
          <p:nvPr/>
        </p:nvPicPr>
        <p:blipFill rotWithShape="1">
          <a:blip r:embed="rId3">
            <a:alphaModFix/>
          </a:blip>
          <a:srcRect b="38695" l="37176" r="14277" t="13637"/>
          <a:stretch/>
        </p:blipFill>
        <p:spPr>
          <a:xfrm>
            <a:off x="1973000" y="1400625"/>
            <a:ext cx="5423375" cy="2930749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>
            <p:ph idx="4294967295" type="body"/>
          </p:nvPr>
        </p:nvSpPr>
        <p:spPr>
          <a:xfrm>
            <a:off x="2844475" y="4331375"/>
            <a:ext cx="3455100" cy="52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/>
              <a:t>É possível compreender a imagem?</a:t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Práticas Web Acessíveis</a:t>
            </a:r>
            <a:endParaRPr/>
          </a:p>
        </p:txBody>
      </p:sp>
      <p:sp>
        <p:nvSpPr>
          <p:cNvPr id="203" name="Google Shape;203;p34"/>
          <p:cNvSpPr txBox="1"/>
          <p:nvPr>
            <p:ph idx="4294967295" type="body"/>
          </p:nvPr>
        </p:nvSpPr>
        <p:spPr>
          <a:xfrm>
            <a:off x="211850" y="1409550"/>
            <a:ext cx="8520600" cy="33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Imagens </a:t>
            </a:r>
            <a:endParaRPr b="1"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pt-BR" sz="1800"/>
              <a:t>Imagens com conteúdo</a:t>
            </a:r>
            <a:r>
              <a:rPr lang="pt-BR" sz="1800"/>
              <a:t>: fotos, gráficos, organogramas, ilustrações, imagens que substituem botões ou links, etc. Precisam de uma </a:t>
            </a:r>
            <a:r>
              <a:rPr b="1" lang="pt-BR" sz="1800"/>
              <a:t>descrição</a:t>
            </a:r>
            <a:r>
              <a:rPr lang="pt-BR" sz="1800"/>
              <a:t> (no próprio texto ou no atributo </a:t>
            </a:r>
            <a:r>
              <a:rPr b="1" lang="pt-BR" sz="1800"/>
              <a:t>alt </a:t>
            </a:r>
            <a:r>
              <a:rPr lang="pt-BR" sz="1800"/>
              <a:t>do elemento img no HTML que é lido pelo leitor de tela).</a:t>
            </a:r>
            <a:endParaRPr sz="1800"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pt-BR" sz="1800"/>
              <a:t>Imagens decorativas</a:t>
            </a:r>
            <a:r>
              <a:rPr lang="pt-BR" sz="1800"/>
              <a:t>: marcadores de lista estilizados, cantos arredondados, ícones utilizados para decorar ou enfatizar um link, etc. Devem ser ignoradas pelos recursos de tecnologia assistiva e a maneira mais indicada é </a:t>
            </a:r>
            <a:r>
              <a:rPr b="1" lang="pt-BR" sz="1800"/>
              <a:t>inseri-las através das folhas de estilo (CSS)</a:t>
            </a:r>
            <a:r>
              <a:rPr lang="pt-BR" sz="1800"/>
              <a:t>. </a:t>
            </a:r>
            <a:endParaRPr sz="18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descrição de imagens</a:t>
            </a:r>
            <a:endParaRPr/>
          </a:p>
        </p:txBody>
      </p:sp>
      <p:pic>
        <p:nvPicPr>
          <p:cNvPr id="209" name="Google Shape;209;p35"/>
          <p:cNvPicPr preferRelativeResize="0"/>
          <p:nvPr/>
        </p:nvPicPr>
        <p:blipFill rotWithShape="1">
          <a:blip r:embed="rId3">
            <a:alphaModFix/>
          </a:blip>
          <a:srcRect b="40161" l="37427" r="16778" t="18220"/>
          <a:stretch/>
        </p:blipFill>
        <p:spPr>
          <a:xfrm>
            <a:off x="176575" y="1515025"/>
            <a:ext cx="3542748" cy="1992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5"/>
          <p:cNvPicPr preferRelativeResize="0"/>
          <p:nvPr/>
        </p:nvPicPr>
        <p:blipFill rotWithShape="1">
          <a:blip r:embed="rId4">
            <a:alphaModFix/>
          </a:blip>
          <a:srcRect b="20829" l="36460" r="11902" t="42107"/>
          <a:stretch/>
        </p:blipFill>
        <p:spPr>
          <a:xfrm>
            <a:off x="176575" y="3566300"/>
            <a:ext cx="3895876" cy="148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 rotWithShape="1">
          <a:blip r:embed="rId5">
            <a:alphaModFix/>
          </a:blip>
          <a:srcRect b="9181" l="37051" r="7638" t="16474"/>
          <a:stretch/>
        </p:blipFill>
        <p:spPr>
          <a:xfrm>
            <a:off x="4366700" y="1624250"/>
            <a:ext cx="4225424" cy="319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Práticas Web Acessíveis</a:t>
            </a:r>
            <a:endParaRPr/>
          </a:p>
        </p:txBody>
      </p:sp>
      <p:sp>
        <p:nvSpPr>
          <p:cNvPr id="217" name="Google Shape;217;p36"/>
          <p:cNvSpPr txBox="1"/>
          <p:nvPr>
            <p:ph idx="4294967295" type="body"/>
          </p:nvPr>
        </p:nvSpPr>
        <p:spPr>
          <a:xfrm>
            <a:off x="211850" y="1409550"/>
            <a:ext cx="41547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Imagens </a:t>
            </a:r>
            <a:endParaRPr b="1" sz="1800"/>
          </a:p>
          <a:p>
            <a:pPr indent="-342900" lvl="0" marL="457200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b="1" lang="pt-BR" sz="1800"/>
              <a:t>Imagens complexas</a:t>
            </a:r>
            <a:r>
              <a:rPr lang="pt-BR" sz="1800"/>
              <a:t>: fornecer uma alternativa textual no atributo </a:t>
            </a:r>
            <a:r>
              <a:rPr b="1" lang="pt-BR" sz="1800"/>
              <a:t>alt</a:t>
            </a:r>
            <a:r>
              <a:rPr lang="pt-BR" sz="1800"/>
              <a:t>, </a:t>
            </a:r>
            <a:r>
              <a:rPr lang="pt-BR" sz="1800"/>
              <a:t>sucinta, frase curta, poucas palavras e uma explicação da imagem em detalhes antes ou depois da imagem no próprio texto ou em um link após a imagem. Ex: gráfico inserido como imagem.</a:t>
            </a:r>
            <a:endParaRPr sz="1800"/>
          </a:p>
        </p:txBody>
      </p:sp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32031" l="37456" r="20452" t="13252"/>
          <a:stretch/>
        </p:blipFill>
        <p:spPr>
          <a:xfrm>
            <a:off x="4779900" y="500925"/>
            <a:ext cx="4364100" cy="31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6"/>
          <p:cNvPicPr preferRelativeResize="0"/>
          <p:nvPr/>
        </p:nvPicPr>
        <p:blipFill rotWithShape="1">
          <a:blip r:embed="rId4">
            <a:alphaModFix/>
          </a:blip>
          <a:srcRect b="59259" l="36946" r="8219" t="14412"/>
          <a:stretch/>
        </p:blipFill>
        <p:spPr>
          <a:xfrm>
            <a:off x="4013575" y="3707550"/>
            <a:ext cx="5014026" cy="135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Práticas Web Acessíveis</a:t>
            </a:r>
            <a:endParaRPr/>
          </a:p>
        </p:txBody>
      </p:sp>
      <p:sp>
        <p:nvSpPr>
          <p:cNvPr id="225" name="Google Shape;225;p37"/>
          <p:cNvSpPr txBox="1"/>
          <p:nvPr>
            <p:ph idx="4294967295" type="body"/>
          </p:nvPr>
        </p:nvSpPr>
        <p:spPr>
          <a:xfrm>
            <a:off x="211850" y="1409550"/>
            <a:ext cx="88392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Contraste</a:t>
            </a:r>
            <a:r>
              <a:rPr b="1" lang="pt-BR" sz="1800"/>
              <a:t> </a:t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Entre o texto e o plano de fundo é fundamental para que todos possam visualizar informações de forma clara e sem grandes esforços. É recomendada uma relação no valor de 4,5:1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A relação de contraste pode ser encontrada dividindo-se o valor da luminosidade relativa da cor mais clara de um dos planos pelo valor da luminosidade relativa da cor mais escura do outro plano.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Ferramentas gratuitas online: </a:t>
            </a:r>
            <a:r>
              <a:rPr b="1" lang="pt-BR" sz="2400"/>
              <a:t>http://www.checkmycolours.com/</a:t>
            </a:r>
            <a:endParaRPr b="1" sz="2400"/>
          </a:p>
        </p:txBody>
      </p:sp>
      <p:pic>
        <p:nvPicPr>
          <p:cNvPr id="226" name="Google Shape;226;p37"/>
          <p:cNvPicPr preferRelativeResize="0"/>
          <p:nvPr/>
        </p:nvPicPr>
        <p:blipFill rotWithShape="1">
          <a:blip r:embed="rId3">
            <a:alphaModFix/>
          </a:blip>
          <a:srcRect b="64096" l="37646" r="16565" t="15938"/>
          <a:stretch/>
        </p:blipFill>
        <p:spPr>
          <a:xfrm>
            <a:off x="4678225" y="650"/>
            <a:ext cx="4465775" cy="162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Práticas Web Acessíveis</a:t>
            </a:r>
            <a:endParaRPr/>
          </a:p>
        </p:txBody>
      </p:sp>
      <p:sp>
        <p:nvSpPr>
          <p:cNvPr id="232" name="Google Shape;232;p38"/>
          <p:cNvSpPr txBox="1"/>
          <p:nvPr>
            <p:ph idx="4294967295" type="body"/>
          </p:nvPr>
        </p:nvSpPr>
        <p:spPr>
          <a:xfrm>
            <a:off x="211850" y="1409550"/>
            <a:ext cx="45669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Contraste </a:t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A importância do contraste para os usuários com Daltonismo.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A deficiência de cor </a:t>
            </a:r>
            <a:r>
              <a:rPr b="1" lang="pt-BR" sz="1800"/>
              <a:t>vermelho/verde</a:t>
            </a:r>
            <a:r>
              <a:rPr lang="pt-BR" sz="1800"/>
              <a:t> é o tipo mais comum de Daltonismo e por isso deve-se evitar essas duas cores.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Utilizando combinação de cores </a:t>
            </a:r>
            <a:r>
              <a:rPr b="1" lang="pt-BR" sz="1800"/>
              <a:t>verde/lilás</a:t>
            </a:r>
            <a:r>
              <a:rPr lang="pt-BR" sz="1800"/>
              <a:t> é possível perceber o contraste.</a:t>
            </a:r>
            <a:endParaRPr sz="1800"/>
          </a:p>
        </p:txBody>
      </p:sp>
      <p:pic>
        <p:nvPicPr>
          <p:cNvPr id="233" name="Google Shape;233;p38"/>
          <p:cNvPicPr preferRelativeResize="0"/>
          <p:nvPr/>
        </p:nvPicPr>
        <p:blipFill rotWithShape="1">
          <a:blip r:embed="rId3">
            <a:alphaModFix/>
          </a:blip>
          <a:srcRect b="42457" l="37328" r="16975" t="34876"/>
          <a:stretch/>
        </p:blipFill>
        <p:spPr>
          <a:xfrm>
            <a:off x="4883250" y="1741950"/>
            <a:ext cx="4178375" cy="11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8"/>
          <p:cNvPicPr preferRelativeResize="0"/>
          <p:nvPr/>
        </p:nvPicPr>
        <p:blipFill rotWithShape="1">
          <a:blip r:embed="rId3">
            <a:alphaModFix/>
          </a:blip>
          <a:srcRect b="11539" l="37328" r="16975" t="65794"/>
          <a:stretch/>
        </p:blipFill>
        <p:spPr>
          <a:xfrm>
            <a:off x="4965625" y="3142600"/>
            <a:ext cx="4178375" cy="11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Práticas Web Acessíveis</a:t>
            </a:r>
            <a:endParaRPr/>
          </a:p>
        </p:txBody>
      </p:sp>
      <p:sp>
        <p:nvSpPr>
          <p:cNvPr id="240" name="Google Shape;240;p39"/>
          <p:cNvSpPr txBox="1"/>
          <p:nvPr>
            <p:ph idx="4294967295" type="body"/>
          </p:nvPr>
        </p:nvSpPr>
        <p:spPr>
          <a:xfrm>
            <a:off x="94200" y="1268325"/>
            <a:ext cx="90498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Multimídia</a:t>
            </a:r>
            <a:r>
              <a:rPr b="1" lang="pt-BR" sz="1800"/>
              <a:t> </a:t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800"/>
              <a:t>Vídeos que não possuem faixa de áudio ou arquivos apenas de áudio: </a:t>
            </a:r>
            <a:r>
              <a:rPr lang="pt-BR" sz="1800"/>
              <a:t>fornecer </a:t>
            </a:r>
            <a:r>
              <a:rPr b="1" lang="pt-BR" sz="1800"/>
              <a:t>alternativa em texto</a:t>
            </a:r>
            <a:r>
              <a:rPr lang="pt-BR" sz="1800"/>
              <a:t> junto ao vídeo, ou seja, um arquivo para download ou link para a transcrição textual. 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800"/>
              <a:t>Vídeo com faixa de áudio</a:t>
            </a:r>
            <a:r>
              <a:rPr lang="pt-BR" sz="1800"/>
              <a:t>, além da </a:t>
            </a:r>
            <a:r>
              <a:rPr b="1" lang="pt-BR" sz="1800"/>
              <a:t>alternativa da transcrição textual </a:t>
            </a:r>
            <a:r>
              <a:rPr lang="pt-BR" sz="1800"/>
              <a:t>fornecer </a:t>
            </a:r>
            <a:r>
              <a:rPr b="1" lang="pt-BR" sz="1800"/>
              <a:t>legendas </a:t>
            </a:r>
            <a:r>
              <a:rPr lang="pt-BR" sz="1800"/>
              <a:t>e se necessário, ainda, uma faixa de audiodescrição para o vídeo. Legendas são textos sincronizados equivalentes ao conteúdo de áudio. 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Arquivos multimídia </a:t>
            </a:r>
            <a:r>
              <a:rPr b="1" lang="pt-BR" sz="1800"/>
              <a:t>não devem iniciar automaticamente</a:t>
            </a:r>
            <a:r>
              <a:rPr lang="pt-BR" sz="1800"/>
              <a:t> em uma página. É necessário fornecer ferramentas para que o usuário possa iniciar, pausar, reiniciar e parar esses elementos.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Validadores automáticos</a:t>
            </a:r>
            <a:endParaRPr/>
          </a:p>
        </p:txBody>
      </p:sp>
      <p:sp>
        <p:nvSpPr>
          <p:cNvPr id="246" name="Google Shape;246;p40"/>
          <p:cNvSpPr txBox="1"/>
          <p:nvPr>
            <p:ph idx="4294967295" type="body"/>
          </p:nvPr>
        </p:nvSpPr>
        <p:spPr>
          <a:xfrm>
            <a:off x="141250" y="1333200"/>
            <a:ext cx="8945400" cy="370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São programas que detectam o código de uma página Web e fazem uma análise do seu conteúdo, baseados nas recomendações de padrões Web e de acessibilidade do W3C, as WCAG.</a:t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Vamos analisar a acessibilidade dos sites oficiais de três candidatos à presidência do Brasil - em ordem alfabética: </a:t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rebuchet MS"/>
              <a:buChar char="-"/>
            </a:pPr>
            <a:r>
              <a:rPr lang="pt-BR" sz="1800">
                <a:solidFill>
                  <a:srgbClr val="000000"/>
                </a:solidFill>
              </a:rPr>
              <a:t>Álvaro Dias: </a:t>
            </a:r>
            <a:r>
              <a:rPr lang="pt-BR" sz="1800" u="sng">
                <a:solidFill>
                  <a:srgbClr val="000000"/>
                </a:solidFill>
                <a:hlinkClick r:id="rId3"/>
              </a:rPr>
              <a:t>https://www.alvarodias.com.br/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 sz="1800">
                <a:solidFill>
                  <a:srgbClr val="000000"/>
                </a:solidFill>
              </a:rPr>
              <a:t>Ciro Gomes: </a:t>
            </a:r>
            <a:r>
              <a:rPr lang="pt-BR" sz="1800" u="sng">
                <a:solidFill>
                  <a:srgbClr val="000000"/>
                </a:solidFill>
                <a:hlinkClick r:id="rId4"/>
              </a:rPr>
              <a:t>https://www.portalcirogomes.com.br/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 sz="1800">
                <a:solidFill>
                  <a:srgbClr val="000000"/>
                </a:solidFill>
              </a:rPr>
              <a:t>Jair Bolsonaro: </a:t>
            </a:r>
            <a:r>
              <a:rPr lang="pt-BR" sz="1800" u="sng">
                <a:solidFill>
                  <a:srgbClr val="000000"/>
                </a:solidFill>
                <a:hlinkClick r:id="rId5"/>
              </a:rPr>
              <a:t>https://www.bolsonaro.com.br/</a:t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Validadores automáticos: </a:t>
            </a:r>
            <a:r>
              <a:rPr b="1" lang="pt-BR" sz="1800" u="sng">
                <a:solidFill>
                  <a:schemeClr val="hlink"/>
                </a:solidFill>
                <a:hlinkClick r:id="rId6"/>
              </a:rPr>
              <a:t>h</a:t>
            </a:r>
            <a:r>
              <a:rPr b="1" lang="pt-BR" sz="1800" u="sng">
                <a:solidFill>
                  <a:schemeClr val="hlink"/>
                </a:solidFill>
                <a:hlinkClick r:id="rId7"/>
              </a:rPr>
              <a:t>ttp://asesweb.governoeletronico.gov.br/ases/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0000"/>
                </a:solidFill>
              </a:rPr>
              <a:t>  					      </a:t>
            </a:r>
            <a:r>
              <a:rPr b="1" lang="pt-BR" sz="1800" u="sng">
                <a:solidFill>
                  <a:schemeClr val="hlink"/>
                </a:solidFill>
                <a:hlinkClick r:id="rId8"/>
              </a:rPr>
              <a:t>http://www.acessibilidade.gov.pt/webax/examinator.php</a:t>
            </a:r>
            <a:endParaRPr b="1"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Lembre!</a:t>
            </a:r>
            <a:endParaRPr/>
          </a:p>
        </p:txBody>
      </p:sp>
      <p:sp>
        <p:nvSpPr>
          <p:cNvPr id="252" name="Google Shape;252;p41"/>
          <p:cNvSpPr txBox="1"/>
          <p:nvPr>
            <p:ph idx="4294967295" type="body"/>
          </p:nvPr>
        </p:nvSpPr>
        <p:spPr>
          <a:xfrm>
            <a:off x="417750" y="1497975"/>
            <a:ext cx="84147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000000"/>
                </a:solidFill>
              </a:rPr>
              <a:t>Acessibilidade</a:t>
            </a:r>
            <a:r>
              <a:rPr lang="pt-BR" sz="1800">
                <a:solidFill>
                  <a:srgbClr val="000000"/>
                </a:solidFill>
              </a:rPr>
              <a:t> é se fazer algo o mais </a:t>
            </a:r>
            <a:r>
              <a:rPr b="1" lang="pt-BR" sz="2400">
                <a:solidFill>
                  <a:srgbClr val="000000"/>
                </a:solidFill>
              </a:rPr>
              <a:t>universal possível</a:t>
            </a:r>
            <a:r>
              <a:rPr lang="pt-BR" sz="1800">
                <a:solidFill>
                  <a:srgbClr val="000000"/>
                </a:solidFill>
              </a:rPr>
              <a:t>,para </a:t>
            </a:r>
            <a:r>
              <a:rPr b="1" lang="pt-BR" sz="2400">
                <a:solidFill>
                  <a:srgbClr val="000000"/>
                </a:solidFill>
              </a:rPr>
              <a:t>todas as pessoas</a:t>
            </a:r>
            <a:r>
              <a:rPr lang="pt-BR" sz="1800">
                <a:solidFill>
                  <a:srgbClr val="000000"/>
                </a:solidFill>
              </a:rPr>
              <a:t> com deficiência ou não, para </a:t>
            </a:r>
            <a:r>
              <a:rPr b="1" lang="pt-BR" sz="2400">
                <a:solidFill>
                  <a:srgbClr val="000000"/>
                </a:solidFill>
              </a:rPr>
              <a:t>todos os tipos de acesso</a:t>
            </a:r>
            <a:r>
              <a:rPr lang="pt-BR" sz="1800">
                <a:solidFill>
                  <a:srgbClr val="000000"/>
                </a:solidFill>
              </a:rPr>
              <a:t> (rápidos ou lentos, banda larga ou não) e para </a:t>
            </a:r>
            <a:r>
              <a:rPr b="1" lang="pt-BR" sz="2400">
                <a:solidFill>
                  <a:srgbClr val="000000"/>
                </a:solidFill>
              </a:rPr>
              <a:t>todos os tipos de dispositivos</a:t>
            </a:r>
            <a:r>
              <a:rPr lang="pt-BR" sz="1800">
                <a:solidFill>
                  <a:srgbClr val="000000"/>
                </a:solidFill>
              </a:rPr>
              <a:t> (laptops, celulares, de tecnologias assistivas, etc.).</a:t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5"/>
          <p:cNvSpPr txBox="1"/>
          <p:nvPr>
            <p:ph type="title"/>
          </p:nvPr>
        </p:nvSpPr>
        <p:spPr>
          <a:xfrm>
            <a:off x="311725" y="188325"/>
            <a:ext cx="85206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FFFFFF"/>
                </a:solidFill>
              </a:rPr>
              <a:t>Será que todas as pessoas tem acesso total e facilitado aos sites, portais e outros recursos da web?</a:t>
            </a:r>
            <a:endParaRPr sz="2000">
              <a:solidFill>
                <a:srgbClr val="FFFFFF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FF"/>
              </a:solidFill>
            </a:endParaRPr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 b="13252" l="30761" r="31522" t="20350"/>
          <a:stretch/>
        </p:blipFill>
        <p:spPr>
          <a:xfrm>
            <a:off x="2671775" y="1447900"/>
            <a:ext cx="3579224" cy="35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Links úteis</a:t>
            </a:r>
            <a:endParaRPr/>
          </a:p>
        </p:txBody>
      </p:sp>
      <p:sp>
        <p:nvSpPr>
          <p:cNvPr id="258" name="Google Shape;258;p42"/>
          <p:cNvSpPr txBox="1"/>
          <p:nvPr>
            <p:ph idx="4294967295" type="body"/>
          </p:nvPr>
        </p:nvSpPr>
        <p:spPr>
          <a:xfrm>
            <a:off x="417750" y="1497975"/>
            <a:ext cx="84147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 sz="1800" u="sng">
                <a:solidFill>
                  <a:schemeClr val="hlink"/>
                </a:solidFill>
                <a:hlinkClick r:id="rId3"/>
              </a:rPr>
              <a:t>https://www.w3.org/WAI/standards-guidelines/wcag/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 sz="1800" u="sng">
                <a:solidFill>
                  <a:schemeClr val="hlink"/>
                </a:solidFill>
                <a:hlinkClick r:id="rId4"/>
              </a:rPr>
              <a:t>https://www.w3.org/Translations/WCAG20-pt-br/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 sz="1800" u="sng">
                <a:solidFill>
                  <a:schemeClr val="hlink"/>
                </a:solidFill>
                <a:hlinkClick r:id="rId5"/>
              </a:rPr>
              <a:t>http://www.w3c.br/pub/Materiais/PublicacoesW3C/cartilha-w3cbr-acessibilidade-web-fasciculo-I.html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 sz="1800" u="sng">
                <a:solidFill>
                  <a:schemeClr val="hlink"/>
                </a:solidFill>
                <a:hlinkClick r:id="rId6"/>
              </a:rPr>
              <a:t>http://www.governoeletronico.gov.br/eixosdeatuacao/governo/acessibilidade/material-de-apoio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-"/>
            </a:pPr>
            <a:r>
              <a:rPr lang="pt-BR" sz="1800" u="sng">
                <a:solidFill>
                  <a:schemeClr val="hlink"/>
                </a:solidFill>
                <a:hlinkClick r:id="rId7"/>
              </a:rPr>
              <a:t>http://emag.governoeletronico.gov.br/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259" name="Google Shape;259;p42"/>
          <p:cNvPicPr preferRelativeResize="0"/>
          <p:nvPr/>
        </p:nvPicPr>
        <p:blipFill rotWithShape="1">
          <a:blip r:embed="rId8">
            <a:alphaModFix/>
          </a:blip>
          <a:srcRect b="45079" l="24840" r="28176" t="17143"/>
          <a:stretch/>
        </p:blipFill>
        <p:spPr>
          <a:xfrm>
            <a:off x="5108200" y="0"/>
            <a:ext cx="4035799" cy="1883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Obrigado!</a:t>
            </a:r>
            <a:endParaRPr/>
          </a:p>
        </p:txBody>
      </p:sp>
      <p:sp>
        <p:nvSpPr>
          <p:cNvPr id="265" name="Google Shape;265;p43"/>
          <p:cNvSpPr txBox="1"/>
          <p:nvPr>
            <p:ph idx="4294967295" type="body"/>
          </p:nvPr>
        </p:nvSpPr>
        <p:spPr>
          <a:xfrm>
            <a:off x="417750" y="1497975"/>
            <a:ext cx="84147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Kaique Spagnol Tofoli</a:t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kaique.spagnol@gmail.com</a:t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Profa. Lauriana Paludo</a:t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lauriana.paludo@ifpr.edu.br</a:t>
            </a:r>
            <a:endParaRPr sz="1800">
              <a:solidFill>
                <a:srgbClr val="000000"/>
              </a:solidFill>
            </a:endParaRP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Leitor de tela</a:t>
            </a:r>
            <a:endParaRPr/>
          </a:p>
        </p:txBody>
      </p:sp>
      <p:sp>
        <p:nvSpPr>
          <p:cNvPr id="84" name="Google Shape;84;p16"/>
          <p:cNvSpPr txBox="1"/>
          <p:nvPr>
            <p:ph idx="4294967295" type="body"/>
          </p:nvPr>
        </p:nvSpPr>
        <p:spPr>
          <a:xfrm>
            <a:off x="311700" y="1471475"/>
            <a:ext cx="8574600" cy="3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Vamos testar um leitor de tela utilizado por pessoas com deficiência visual, o </a:t>
            </a:r>
            <a:r>
              <a:rPr b="1" lang="pt-BR" sz="2000"/>
              <a:t>Dosvox</a:t>
            </a:r>
            <a:r>
              <a:rPr lang="pt-BR" sz="2000"/>
              <a:t>,  navegando por:</a:t>
            </a:r>
            <a:endParaRPr sz="2000"/>
          </a:p>
          <a:p>
            <a:pPr indent="-355600" lvl="0" marL="457200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twitter, facebook, youtube, G1, etc</a:t>
            </a:r>
            <a:endParaRPr sz="2000"/>
          </a:p>
          <a:p>
            <a:pPr indent="0" lvl="0" marL="45720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2000"/>
              <a:t>DOSVOX (Núcleo de Computação da UFRJ) – disponível em </a:t>
            </a:r>
            <a:r>
              <a:rPr lang="pt-BR" sz="2400" u="sng">
                <a:solidFill>
                  <a:srgbClr val="263238"/>
                </a:solidFill>
                <a:hlinkClick r:id="rId3"/>
              </a:rPr>
              <a:t>http://intervox.nce.ufrj.br/dosvox/download.htm#completo</a:t>
            </a:r>
            <a:endParaRPr b="1" sz="24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Navegação </a:t>
            </a:r>
            <a:r>
              <a:rPr lang="pt-BR"/>
              <a:t>na Web com leitores de tela</a:t>
            </a:r>
            <a:endParaRPr/>
          </a:p>
        </p:txBody>
      </p:sp>
      <p:sp>
        <p:nvSpPr>
          <p:cNvPr id="90" name="Google Shape;90;p17"/>
          <p:cNvSpPr txBox="1"/>
          <p:nvPr>
            <p:ph idx="4294967295" type="body"/>
          </p:nvPr>
        </p:nvSpPr>
        <p:spPr>
          <a:xfrm>
            <a:off x="311700" y="1471475"/>
            <a:ext cx="8774700" cy="35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Basicamente de três maneiras:</a:t>
            </a:r>
            <a:endParaRPr sz="2000"/>
          </a:p>
          <a:p>
            <a:pPr indent="-355600" lvl="0" marL="457200" rtl="0">
              <a:spcBef>
                <a:spcPts val="160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Lendo toda a página (com as setas)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Lendo os links (com a tecla TAB)</a:t>
            </a:r>
            <a:endParaRPr sz="2000"/>
          </a:p>
          <a:p>
            <a:pPr indent="-355600" lvl="0" marL="457200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Lendo os cabeçalhos (com a tecla h)</a:t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2000"/>
              <a:t>Para ter uma experiência mais real tente navegar com o monitor desligado</a:t>
            </a:r>
            <a:endParaRPr b="1" sz="20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Acessibilidade na Web</a:t>
            </a:r>
            <a:endParaRPr/>
          </a:p>
        </p:txBody>
      </p:sp>
      <p:sp>
        <p:nvSpPr>
          <p:cNvPr id="96" name="Google Shape;96;p18"/>
          <p:cNvSpPr txBox="1"/>
          <p:nvPr>
            <p:ph idx="4294967295" type="body"/>
          </p:nvPr>
        </p:nvSpPr>
        <p:spPr>
          <a:xfrm>
            <a:off x="311700" y="1471475"/>
            <a:ext cx="8450700" cy="27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/>
              <a:t>Problemas que afetam pessoas comuns em ambientes extraordinários (ex. estresse, pressão de tempo, recursos, etc) são semelhantes aos problemas que afetam as pessoas com deficiências em ambientes comuns.</a:t>
            </a:r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25" y="164775"/>
            <a:ext cx="8520600" cy="9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Outras deficiências visuais precisam de </a:t>
            </a:r>
            <a:r>
              <a:rPr lang="pt-BR"/>
              <a:t>Acessibilidade na Web - exemplos</a:t>
            </a:r>
            <a:endParaRPr/>
          </a:p>
        </p:txBody>
      </p:sp>
      <p:sp>
        <p:nvSpPr>
          <p:cNvPr id="102" name="Google Shape;102;p19"/>
          <p:cNvSpPr txBox="1"/>
          <p:nvPr>
            <p:ph idx="4294967295" type="body"/>
          </p:nvPr>
        </p:nvSpPr>
        <p:spPr>
          <a:xfrm>
            <a:off x="52775" y="1459700"/>
            <a:ext cx="7937700" cy="34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pt-BR" sz="1800">
                <a:solidFill>
                  <a:srgbClr val="666666"/>
                </a:solidFill>
              </a:rPr>
              <a:t>Usuário com baixa visão utiliza um software ampliador de tela para fazer uma pesquisa na Internet sobre a copa do mundo.</a:t>
            </a:r>
            <a:endParaRPr sz="1800">
              <a:solidFill>
                <a:srgbClr val="666666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pt-BR" sz="1800">
                <a:solidFill>
                  <a:srgbClr val="666666"/>
                </a:solidFill>
              </a:rPr>
              <a:t>Usuário com problemas visuais moderados precisa aumentar o tamanho da fonte do texto para ler um jornal na Web.</a:t>
            </a:r>
            <a:endParaRPr sz="1800">
              <a:solidFill>
                <a:srgbClr val="666666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pt-BR" sz="1800">
                <a:solidFill>
                  <a:srgbClr val="666666"/>
                </a:solidFill>
              </a:rPr>
              <a:t>Um programador daltônico, ao testar um programa Web, precisa alterar o contraste para achar erros em aplicações JavaScript.</a:t>
            </a:r>
            <a:endParaRPr sz="1800">
              <a:solidFill>
                <a:srgbClr val="666666"/>
              </a:solidFill>
            </a:endParaRPr>
          </a:p>
          <a:p>
            <a:pPr indent="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Char char="-"/>
            </a:pPr>
            <a:r>
              <a:rPr lang="pt-BR" sz="1800">
                <a:solidFill>
                  <a:srgbClr val="666666"/>
                </a:solidFill>
              </a:rPr>
              <a:t>Além da deficiência visual, usuários com deficiência motora, auditiva, cognitiva e de linguagem, e distúrbios do sistema nervoso. </a:t>
            </a:r>
            <a:endParaRPr sz="1800">
              <a:solidFill>
                <a:srgbClr val="666666"/>
              </a:solidFill>
            </a:endParaRPr>
          </a:p>
          <a:p>
            <a:pPr indent="0" lvl="0" marL="0" rt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</p:txBody>
      </p:sp>
      <p:pic>
        <p:nvPicPr>
          <p:cNvPr id="103" name="Google Shape;103;p19"/>
          <p:cNvPicPr preferRelativeResize="0"/>
          <p:nvPr/>
        </p:nvPicPr>
        <p:blipFill rotWithShape="1">
          <a:blip r:embed="rId3">
            <a:alphaModFix/>
          </a:blip>
          <a:srcRect b="13028" l="14931" r="72453" t="8907"/>
          <a:stretch/>
        </p:blipFill>
        <p:spPr>
          <a:xfrm>
            <a:off x="7990550" y="0"/>
            <a:ext cx="1153450" cy="503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Acessibilidade na Web</a:t>
            </a:r>
            <a:endParaRPr/>
          </a:p>
        </p:txBody>
      </p:sp>
      <p:sp>
        <p:nvSpPr>
          <p:cNvPr id="109" name="Google Shape;109;p20"/>
          <p:cNvSpPr txBox="1"/>
          <p:nvPr>
            <p:ph idx="4294967295" type="body"/>
          </p:nvPr>
        </p:nvSpPr>
        <p:spPr>
          <a:xfrm>
            <a:off x="229450" y="1435950"/>
            <a:ext cx="4937700" cy="35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/>
              <a:t>Pressupõem que os sites e sistemas web sejam projetados de modo que todas as pessoas possam perceber, entender, navegar e interagir de maneira efetiva com as páginas.</a:t>
            </a:r>
            <a:endParaRPr b="1" sz="1800"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Os designers devem se concentrar nas exigências que seus designs representam para as capacidades das pessoas. </a:t>
            </a:r>
            <a:endParaRPr sz="1800"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Criar também para idosos e crianças.</a:t>
            </a:r>
            <a:endParaRPr sz="1800"/>
          </a:p>
        </p:txBody>
      </p:sp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25849" l="28704" r="31520" t="24697"/>
          <a:stretch/>
        </p:blipFill>
        <p:spPr>
          <a:xfrm>
            <a:off x="5167150" y="1435950"/>
            <a:ext cx="3870899" cy="314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</a:t>
            </a:r>
            <a:r>
              <a:rPr lang="pt-BR">
                <a:solidFill>
                  <a:srgbClr val="FFFFFF"/>
                </a:solidFill>
              </a:rPr>
              <a:t>World Wide Web Consortium (</a:t>
            </a:r>
            <a:r>
              <a:rPr lang="pt-BR"/>
              <a:t>W3C)</a:t>
            </a:r>
            <a:endParaRPr/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21"/>
          <p:cNvSpPr txBox="1"/>
          <p:nvPr>
            <p:ph idx="4294967295" type="body"/>
          </p:nvPr>
        </p:nvSpPr>
        <p:spPr>
          <a:xfrm>
            <a:off x="417750" y="1497975"/>
            <a:ext cx="8331600" cy="35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</a:rPr>
              <a:t>É um consórcio internacional em que organizações filiadas, uma equipe em tempo integral e o público trabalham juntos para desenvolver </a:t>
            </a:r>
            <a:r>
              <a:rPr b="1" lang="pt-BR" sz="1800">
                <a:solidFill>
                  <a:srgbClr val="666666"/>
                </a:solidFill>
              </a:rPr>
              <a:t>padrões </a:t>
            </a:r>
            <a:r>
              <a:rPr lang="pt-BR" sz="1800">
                <a:solidFill>
                  <a:srgbClr val="666666"/>
                </a:solidFill>
              </a:rPr>
              <a:t>para a </a:t>
            </a:r>
            <a:r>
              <a:rPr b="1" i="1" lang="pt-BR" sz="1800">
                <a:solidFill>
                  <a:srgbClr val="666666"/>
                </a:solidFill>
              </a:rPr>
              <a:t>web</a:t>
            </a:r>
            <a:r>
              <a:rPr b="1" lang="pt-BR" sz="1800">
                <a:solidFill>
                  <a:srgbClr val="666666"/>
                </a:solidFill>
              </a:rPr>
              <a:t> </a:t>
            </a:r>
            <a:r>
              <a:rPr lang="pt-BR" sz="1800">
                <a:solidFill>
                  <a:srgbClr val="666666"/>
                </a:solidFill>
              </a:rPr>
              <a:t>como o HTML, CSS, RDF, SVG e muitos outros. </a:t>
            </a:r>
            <a:endParaRPr sz="1800">
              <a:solidFill>
                <a:srgbClr val="66666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666666"/>
                </a:solidFill>
              </a:rPr>
              <a:t>Todos os padrões desenvolvidos pelo W3C são </a:t>
            </a:r>
            <a:r>
              <a:rPr b="1" lang="pt-BR" sz="1800">
                <a:solidFill>
                  <a:srgbClr val="666666"/>
                </a:solidFill>
              </a:rPr>
              <a:t>gratuitos e abertos</a:t>
            </a:r>
            <a:r>
              <a:rPr lang="pt-BR" sz="1800">
                <a:solidFill>
                  <a:srgbClr val="666666"/>
                </a:solidFill>
              </a:rPr>
              <a:t>, visando garantir a </a:t>
            </a:r>
            <a:r>
              <a:rPr b="1" lang="pt-BR" sz="1800">
                <a:solidFill>
                  <a:srgbClr val="666666"/>
                </a:solidFill>
              </a:rPr>
              <a:t>evolução </a:t>
            </a:r>
            <a:r>
              <a:rPr lang="pt-BR" sz="1800">
                <a:solidFill>
                  <a:srgbClr val="666666"/>
                </a:solidFill>
              </a:rPr>
              <a:t>da </a:t>
            </a:r>
            <a:r>
              <a:rPr i="1" lang="pt-BR" sz="1800">
                <a:solidFill>
                  <a:srgbClr val="666666"/>
                </a:solidFill>
              </a:rPr>
              <a:t>web</a:t>
            </a:r>
            <a:r>
              <a:rPr lang="pt-BR" sz="1800">
                <a:solidFill>
                  <a:srgbClr val="666666"/>
                </a:solidFill>
              </a:rPr>
              <a:t> e o crescimento de </a:t>
            </a:r>
            <a:r>
              <a:rPr b="1" lang="pt-BR" sz="1800">
                <a:solidFill>
                  <a:srgbClr val="666666"/>
                </a:solidFill>
              </a:rPr>
              <a:t>interfaces interoperáveis</a:t>
            </a:r>
            <a:r>
              <a:rPr lang="pt-BR" sz="1800">
                <a:solidFill>
                  <a:srgbClr val="666666"/>
                </a:solidFill>
              </a:rPr>
              <a:t>.</a:t>
            </a:r>
            <a:endParaRPr sz="1800">
              <a:solidFill>
                <a:srgbClr val="66666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